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4"/>
  </p:sldMasterIdLst>
  <p:notesMasterIdLst>
    <p:notesMasterId r:id="rId10"/>
  </p:notesMasterIdLst>
  <p:handoutMasterIdLst>
    <p:handoutMasterId r:id="rId11"/>
  </p:handoutMasterIdLst>
  <p:sldIdLst>
    <p:sldId id="256" r:id="rId5"/>
    <p:sldId id="283" r:id="rId6"/>
    <p:sldId id="284" r:id="rId7"/>
    <p:sldId id="285" r:id="rId8"/>
    <p:sldId id="28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Welcome" id="{E75E278A-FF0E-49A4-B170-79828D63BBAD}">
          <p14:sldIdLst>
            <p14:sldId id="256"/>
            <p14:sldId id="283"/>
            <p14:sldId id="284"/>
            <p14:sldId id="285"/>
            <p14:sldId id="286"/>
          </p14:sldIdLst>
        </p14:section>
        <p14:section name="Design, Morph, Annotate, Work Together, Tell Me" id="{B9B51309-D148-4332-87C2-07BE32FBCA3B}">
          <p14:sldIdLst/>
        </p14:section>
        <p14:section name="Learn More" id="{2CC34DB2-6590-42C0-AD4B-A04C6060184E}">
          <p14:sldIdLst/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4726"/>
    <a:srgbClr val="404040"/>
    <a:srgbClr val="FF9B45"/>
    <a:srgbClr val="DD462F"/>
    <a:srgbClr val="F8CFB6"/>
    <a:srgbClr val="F8CAB6"/>
    <a:srgbClr val="923922"/>
    <a:srgbClr val="F5F5F5"/>
    <a:srgbClr val="F2F2F2"/>
    <a:srgbClr val="D2B4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444" autoAdjust="0"/>
  </p:normalViewPr>
  <p:slideViewPr>
    <p:cSldViewPr snapToGrid="0">
      <p:cViewPr varScale="1">
        <p:scale>
          <a:sx n="109" d="100"/>
          <a:sy n="109" d="100"/>
        </p:scale>
        <p:origin x="672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680FBE-A8DF-4758-9AC4-3A9E1039168F}" type="datetimeFigureOut">
              <a:rPr lang="en-US" smtClean="0"/>
              <a:t>5/26/2025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679768-A2FC-4D08-91F6-8DCE6C566B3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2551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13577B-6902-467D-A26C-08A0DD5E4E03}" type="datetimeFigureOut">
              <a:rPr lang="en-US" smtClean="0"/>
              <a:t>5/26/2025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61EA0F-A667-4B49-8422-0062BC55E2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61EA0F-A667-4B49-8422-0062BC55E24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769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 bwMode="blackWhite">
          <a:xfrm>
            <a:off x="254950" y="262784"/>
            <a:ext cx="11682101" cy="633243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549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1800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21207" y="448056"/>
            <a:ext cx="6877119" cy="640080"/>
          </a:xfrm>
        </p:spPr>
        <p:txBody>
          <a:bodyPr anchor="b" anchorCtr="0">
            <a:normAutofit/>
          </a:bodyPr>
          <a:lstStyle>
            <a:lvl1pPr>
              <a:defRPr sz="28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39496" y="1435608"/>
            <a:ext cx="44165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 smtClean="0"/>
              <a:t>Edit Master text styles</a:t>
            </a:r>
          </a:p>
          <a:p>
            <a:pPr marL="0" lvl="1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 smtClean="0"/>
              <a:t>Second level</a:t>
            </a:r>
          </a:p>
          <a:p>
            <a:pPr marL="0" lvl="2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 smtClean="0"/>
              <a:t>Third level</a:t>
            </a:r>
          </a:p>
          <a:p>
            <a:pPr marL="0" lvl="3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 smtClean="0"/>
              <a:t>Fourth level</a:t>
            </a:r>
          </a:p>
          <a:p>
            <a:pPr marL="0" lvl="4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BEEBAAA-29B5-4AF5-BC5F-7E580C29002D}" type="datetimeFigureOut">
              <a:rPr lang="en-US" smtClean="0"/>
              <a:pPr/>
              <a:t>5/26/2025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7192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254951" y="262784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0" name="Rectangle 9"/>
          <p:cNvSpPr/>
          <p:nvPr userDrawn="1"/>
        </p:nvSpPr>
        <p:spPr bwMode="blackWhite">
          <a:xfrm>
            <a:off x="254950" y="262784"/>
            <a:ext cx="11682101" cy="2072643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208" y="1536192"/>
            <a:ext cx="6876288" cy="640080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3"/>
          </p:nvPr>
        </p:nvSpPr>
        <p:spPr>
          <a:xfrm>
            <a:off x="539496" y="2560320"/>
            <a:ext cx="94457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24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 smtClean="0"/>
              <a:t>Edit Master text styles</a:t>
            </a:r>
          </a:p>
          <a:p>
            <a:pPr marL="0" lvl="1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 smtClean="0"/>
              <a:t>Second level</a:t>
            </a:r>
          </a:p>
          <a:p>
            <a:pPr marL="0" lvl="2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 smtClean="0"/>
              <a:t>Third level</a:t>
            </a:r>
          </a:p>
          <a:p>
            <a:pPr marL="0" lvl="3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 smtClean="0"/>
              <a:t>Fourth level</a:t>
            </a:r>
          </a:p>
          <a:p>
            <a:pPr marL="0" lvl="4" indent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5655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56032" y="265176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1800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1208" y="448056"/>
            <a:ext cx="6876288" cy="64008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496" y="1435608"/>
            <a:ext cx="4416552" cy="3977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496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BEEBAAA-29B5-4AF5-BC5F-7E580C29002D}" type="datetimeFigureOut">
              <a:rPr lang="en-US" smtClean="0"/>
              <a:pPr/>
              <a:t>5/26/2025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8200" y="62039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75904" y="6203952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860EDB8-5305-433F-BE41-D7A86D811DB3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604434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6754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Tx/>
        <a:buNone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20574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5146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1800" indent="-228600" algn="l" defTabSz="914400" rtl="0" eaLnBrk="1" latinLnBrk="0" hangingPunct="1">
        <a:lnSpc>
          <a:spcPct val="15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429000" indent="-228600" algn="l" defTabSz="914400" rtl="0" eaLnBrk="1" latinLnBrk="0" hangingPunct="1">
        <a:lnSpc>
          <a:spcPct val="90000"/>
        </a:lnSpc>
        <a:spcBef>
          <a:spcPct val="30000"/>
        </a:spcBef>
        <a:buFont typeface="Arial" panose="020B0604020202020204" pitchFamily="34" charset="0"/>
        <a:buNone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739097"/>
            <a:ext cx="10490200" cy="1766103"/>
          </a:xfrm>
        </p:spPr>
        <p:txBody>
          <a:bodyPr anchor="ctr" anchorCtr="0">
            <a:normAutofit/>
          </a:bodyPr>
          <a:lstStyle/>
          <a:p>
            <a:pPr algn="ctr"/>
            <a:r>
              <a:rPr lang="sr-Cyrl-RS" sz="4800" dirty="0" smtClean="0">
                <a:latin typeface="Arial Narrow" panose="020B0606020202030204" pitchFamily="34" charset="0"/>
              </a:rPr>
              <a:t>Превенција насиља и дискриминације</a:t>
            </a:r>
            <a:endParaRPr lang="en-US" sz="4800" dirty="0">
              <a:latin typeface="Arial Narrow" panose="020B0606020202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83849" y="579092"/>
            <a:ext cx="488075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r-Cyrl-RS" sz="3200" dirty="0">
                <a:latin typeface="Arial Narrow" panose="020B0606020202030204" pitchFamily="34" charset="0"/>
              </a:rPr>
              <a:t>Техничка школа </a:t>
            </a:r>
            <a:endParaRPr lang="sr-Cyrl-RS" sz="3200" dirty="0" smtClean="0">
              <a:latin typeface="Arial Narrow" panose="020B0606020202030204" pitchFamily="34" charset="0"/>
            </a:endParaRPr>
          </a:p>
          <a:p>
            <a:pPr algn="ctr"/>
            <a:r>
              <a:rPr lang="sr-Cyrl-RS" sz="3200" dirty="0" smtClean="0">
                <a:latin typeface="Arial Narrow" panose="020B0606020202030204" pitchFamily="34" charset="0"/>
              </a:rPr>
              <a:t>Мајданпек</a:t>
            </a:r>
            <a:endParaRPr lang="en-US" sz="3200" dirty="0">
              <a:latin typeface="Arial Narrow" panose="020B060602020203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9100" y="579092"/>
            <a:ext cx="1458976" cy="116000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3623" y="3632527"/>
            <a:ext cx="3408379" cy="2412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807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207" y="448056"/>
            <a:ext cx="10984993" cy="640080"/>
          </a:xfrm>
        </p:spPr>
        <p:txBody>
          <a:bodyPr/>
          <a:lstStyle/>
          <a:p>
            <a:pPr algn="ctr"/>
            <a:r>
              <a:rPr lang="sr-Cyrl-RS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ПОЈАМ И ВРСТЕ НАСИЉА</a:t>
            </a:r>
            <a:endParaRPr lang="en-US" dirty="0">
              <a:solidFill>
                <a:srgbClr val="C00000"/>
              </a:solidFill>
              <a:latin typeface="Arial Narrow" panose="020B060602020203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0"/>
            <p:extLst>
              <p:ext uri="{D42A27DB-BD31-4B8C-83A1-F6EECF244321}">
                <p14:modId xmlns:p14="http://schemas.microsoft.com/office/powerpoint/2010/main" val="1763570091"/>
              </p:ext>
            </p:extLst>
          </p:nvPr>
        </p:nvGraphicFramePr>
        <p:xfrm>
          <a:off x="521207" y="1241763"/>
          <a:ext cx="11147630" cy="525451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29526">
                  <a:extLst>
                    <a:ext uri="{9D8B030D-6E8A-4147-A177-3AD203B41FA5}">
                      <a16:colId xmlns:a16="http://schemas.microsoft.com/office/drawing/2014/main" xmlns="" val="798681666"/>
                    </a:ext>
                  </a:extLst>
                </a:gridCol>
                <a:gridCol w="2229526">
                  <a:extLst>
                    <a:ext uri="{9D8B030D-6E8A-4147-A177-3AD203B41FA5}">
                      <a16:colId xmlns:a16="http://schemas.microsoft.com/office/drawing/2014/main" xmlns="" val="2953619520"/>
                    </a:ext>
                  </a:extLst>
                </a:gridCol>
                <a:gridCol w="2229526">
                  <a:extLst>
                    <a:ext uri="{9D8B030D-6E8A-4147-A177-3AD203B41FA5}">
                      <a16:colId xmlns:a16="http://schemas.microsoft.com/office/drawing/2014/main" xmlns="" val="2960237774"/>
                    </a:ext>
                  </a:extLst>
                </a:gridCol>
                <a:gridCol w="2229526">
                  <a:extLst>
                    <a:ext uri="{9D8B030D-6E8A-4147-A177-3AD203B41FA5}">
                      <a16:colId xmlns:a16="http://schemas.microsoft.com/office/drawing/2014/main" xmlns="" val="2415673878"/>
                    </a:ext>
                  </a:extLst>
                </a:gridCol>
                <a:gridCol w="2229526">
                  <a:extLst>
                    <a:ext uri="{9D8B030D-6E8A-4147-A177-3AD203B41FA5}">
                      <a16:colId xmlns:a16="http://schemas.microsoft.com/office/drawing/2014/main" xmlns="" val="3532774480"/>
                    </a:ext>
                  </a:extLst>
                </a:gridCol>
              </a:tblGrid>
              <a:tr h="712992">
                <a:tc gridSpan="5">
                  <a:txBody>
                    <a:bodyPr/>
                    <a:lstStyle/>
                    <a:p>
                      <a:pPr algn="ctr"/>
                      <a:r>
                        <a:rPr lang="sr-Cyrl-RS" sz="20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Насиље је сваки облик једанпут учињеног или поновљеног вербалног или невербалног понашања које има за последицу стварно или потенцијално угрожавање здравља,</a:t>
                      </a:r>
                      <a:r>
                        <a:rPr lang="sr-Cyrl-RS" sz="2000" b="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развоја и достојанства ученика.</a:t>
                      </a:r>
                      <a:endParaRPr lang="en-US" sz="2000" b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22310238"/>
                  </a:ext>
                </a:extLst>
              </a:tr>
              <a:tr h="1411054">
                <a:tc>
                  <a:txBody>
                    <a:bodyPr/>
                    <a:lstStyle/>
                    <a:p>
                      <a:pPr algn="ctr"/>
                      <a:r>
                        <a:rPr lang="sr-Cyrl-RS" sz="2000" b="1" dirty="0" smtClean="0">
                          <a:latin typeface="Arial Narrow" panose="020B0606020202030204" pitchFamily="34" charset="0"/>
                        </a:rPr>
                        <a:t>физичко</a:t>
                      </a:r>
                      <a:r>
                        <a:rPr lang="sr-Cyrl-RS" sz="2000" b="1" baseline="0" dirty="0" smtClean="0">
                          <a:latin typeface="Arial Narrow" panose="020B0606020202030204" pitchFamily="34" charset="0"/>
                        </a:rPr>
                        <a:t> насиље</a:t>
                      </a:r>
                    </a:p>
                    <a:p>
                      <a:pPr algn="ctr"/>
                      <a:r>
                        <a:rPr lang="sr-Cyrl-RS" sz="1600" baseline="0" dirty="0" smtClean="0">
                          <a:latin typeface="Arial Narrow" panose="020B0606020202030204" pitchFamily="34" charset="0"/>
                        </a:rPr>
                        <a:t>(телесно повређивање)</a:t>
                      </a:r>
                      <a:endParaRPr lang="en-US" sz="1600" dirty="0"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b="1" dirty="0" smtClean="0">
                          <a:latin typeface="Arial Narrow" panose="020B0606020202030204" pitchFamily="34" charset="0"/>
                        </a:rPr>
                        <a:t>емоционално</a:t>
                      </a:r>
                      <a:r>
                        <a:rPr lang="sr-Cyrl-RS" sz="2000" b="1" baseline="0" dirty="0" smtClean="0">
                          <a:latin typeface="Arial Narrow" panose="020B0606020202030204" pitchFamily="34" charset="0"/>
                        </a:rPr>
                        <a:t> (психичко) насиље</a:t>
                      </a:r>
                    </a:p>
                    <a:p>
                      <a:pPr algn="ctr"/>
                      <a:r>
                        <a:rPr lang="sr-Cyrl-RS" sz="1600" b="0" baseline="0" dirty="0" smtClean="0">
                          <a:latin typeface="Arial Narrow" panose="020B0606020202030204" pitchFamily="34" charset="0"/>
                        </a:rPr>
                        <a:t>(угрожавање психичког и емоционалног здравља и достојанства)</a:t>
                      </a:r>
                      <a:endParaRPr lang="en-US" sz="1600" b="0" dirty="0"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b="1" dirty="0" smtClean="0">
                          <a:latin typeface="Arial Narrow" panose="020B0606020202030204" pitchFamily="34" charset="0"/>
                        </a:rPr>
                        <a:t>социјално насиље</a:t>
                      </a:r>
                    </a:p>
                    <a:p>
                      <a:pPr algn="ctr"/>
                      <a:r>
                        <a:rPr lang="sr-Cyrl-RS" sz="1600" b="0" dirty="0" smtClean="0">
                          <a:latin typeface="Arial Narrow" panose="020B0606020202030204" pitchFamily="34" charset="0"/>
                        </a:rPr>
                        <a:t>(искључивање</a:t>
                      </a:r>
                      <a:r>
                        <a:rPr lang="sr-Cyrl-RS" sz="1600" b="0" baseline="0" dirty="0" smtClean="0">
                          <a:latin typeface="Arial Narrow" panose="020B0606020202030204" pitchFamily="34" charset="0"/>
                        </a:rPr>
                        <a:t> из групе и дискриминација)</a:t>
                      </a:r>
                      <a:endParaRPr lang="en-US" sz="1600" b="0" dirty="0"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b="1" dirty="0" smtClean="0">
                          <a:latin typeface="Arial Narrow" panose="020B0606020202030204" pitchFamily="34" charset="0"/>
                        </a:rPr>
                        <a:t>сексуално насиље</a:t>
                      </a:r>
                    </a:p>
                    <a:p>
                      <a:pPr algn="ctr"/>
                      <a:r>
                        <a:rPr lang="sr-Cyrl-RS" sz="1600" b="0" dirty="0" smtClean="0">
                          <a:latin typeface="Arial Narrow" panose="020B0606020202030204" pitchFamily="34" charset="0"/>
                        </a:rPr>
                        <a:t>(сексуално узнемиравање)</a:t>
                      </a:r>
                      <a:endParaRPr lang="en-US" sz="1600" b="0" dirty="0"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000" b="1" dirty="0" smtClean="0">
                          <a:latin typeface="Arial Narrow" panose="020B0606020202030204" pitchFamily="34" charset="0"/>
                        </a:rPr>
                        <a:t>електронско насиље</a:t>
                      </a:r>
                    </a:p>
                    <a:p>
                      <a:pPr algn="ctr"/>
                      <a:r>
                        <a:rPr lang="sr-Cyrl-RS" sz="1600" b="0" dirty="0" smtClean="0">
                          <a:latin typeface="Arial Narrow" panose="020B0606020202030204" pitchFamily="34" charset="0"/>
                        </a:rPr>
                        <a:t>(насиље путем информационих технологија)</a:t>
                      </a:r>
                      <a:endParaRPr lang="en-US" sz="1600" b="0" dirty="0"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06502729"/>
                  </a:ext>
                </a:extLst>
              </a:tr>
              <a:tr h="3062287">
                <a:tc>
                  <a:txBody>
                    <a:bodyPr/>
                    <a:lstStyle/>
                    <a:p>
                      <a:r>
                        <a:rPr lang="sr-Cyrl-RS" sz="1800" dirty="0" smtClean="0">
                          <a:latin typeface="Arial Narrow" panose="020B0606020202030204" pitchFamily="34" charset="0"/>
                        </a:rPr>
                        <a:t>ударање</a:t>
                      </a:r>
                    </a:p>
                    <a:p>
                      <a:r>
                        <a:rPr lang="sr-Cyrl-RS" sz="1800" dirty="0" smtClean="0">
                          <a:latin typeface="Arial Narrow" panose="020B0606020202030204" pitchFamily="34" charset="0"/>
                        </a:rPr>
                        <a:t>шутирање</a:t>
                      </a:r>
                    </a:p>
                    <a:p>
                      <a:r>
                        <a:rPr lang="sr-Cyrl-RS" sz="1800" dirty="0" smtClean="0">
                          <a:latin typeface="Arial Narrow" panose="020B0606020202030204" pitchFamily="34" charset="0"/>
                        </a:rPr>
                        <a:t>гурање</a:t>
                      </a:r>
                    </a:p>
                    <a:p>
                      <a:r>
                        <a:rPr lang="sr-Cyrl-RS" sz="1800" dirty="0" smtClean="0">
                          <a:latin typeface="Arial Narrow" panose="020B0606020202030204" pitchFamily="34" charset="0"/>
                        </a:rPr>
                        <a:t>шамарање</a:t>
                      </a:r>
                    </a:p>
                    <a:p>
                      <a:r>
                        <a:rPr lang="sr-Cyrl-RS" sz="1800" dirty="0" smtClean="0">
                          <a:latin typeface="Arial Narrow" panose="020B0606020202030204" pitchFamily="34" charset="0"/>
                        </a:rPr>
                        <a:t>гађање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800" dirty="0" smtClean="0">
                          <a:latin typeface="Arial Narrow" panose="020B0606020202030204" pitchFamily="34" charset="0"/>
                        </a:rPr>
                        <a:t>саплитање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sz="1800" dirty="0" smtClean="0">
                          <a:latin typeface="Arial Narrow" panose="020B0606020202030204" pitchFamily="34" charset="0"/>
                        </a:rPr>
                        <a:t>туча</a:t>
                      </a:r>
                    </a:p>
                    <a:p>
                      <a:r>
                        <a:rPr lang="sr-Cyrl-RS" sz="1800" dirty="0" smtClean="0">
                          <a:latin typeface="Arial Narrow" panose="020B0606020202030204" pitchFamily="34" charset="0"/>
                        </a:rPr>
                        <a:t>прљање</a:t>
                      </a:r>
                    </a:p>
                    <a:p>
                      <a:r>
                        <a:rPr lang="sr-Cyrl-RS" sz="1800" dirty="0" smtClean="0">
                          <a:latin typeface="Arial Narrow" panose="020B0606020202030204" pitchFamily="34" charset="0"/>
                        </a:rPr>
                        <a:t>бацање</a:t>
                      </a:r>
                    </a:p>
                    <a:p>
                      <a:r>
                        <a:rPr lang="sr-Cyrl-RS" sz="1800" dirty="0" smtClean="0">
                          <a:latin typeface="Arial Narrow" panose="020B0606020202030204" pitchFamily="34" charset="0"/>
                        </a:rPr>
                        <a:t>уништавање ствари</a:t>
                      </a:r>
                    </a:p>
                    <a:p>
                      <a:r>
                        <a:rPr lang="sr-Cyrl-RS" sz="1800" dirty="0" smtClean="0">
                          <a:latin typeface="Arial Narrow" panose="020B0606020202030204" pitchFamily="34" charset="0"/>
                        </a:rPr>
                        <a:t>напад</a:t>
                      </a:r>
                      <a:r>
                        <a:rPr lang="sr-Cyrl-RS" sz="1800" baseline="0" dirty="0" smtClean="0">
                          <a:latin typeface="Arial Narrow" panose="020B0606020202030204" pitchFamily="34" charset="0"/>
                        </a:rPr>
                        <a:t> оружјем...</a:t>
                      </a:r>
                      <a:endParaRPr lang="sr-Cyrl-RS" sz="1800" dirty="0" smtClean="0"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Cyrl-RS" sz="1800" dirty="0" smtClean="0">
                          <a:latin typeface="Arial Narrow" panose="020B0606020202030204" pitchFamily="34" charset="0"/>
                        </a:rPr>
                        <a:t>исмејавање</a:t>
                      </a:r>
                    </a:p>
                    <a:p>
                      <a:r>
                        <a:rPr lang="sr-Cyrl-RS" sz="1800" dirty="0" smtClean="0">
                          <a:latin typeface="Arial Narrow" panose="020B0606020202030204" pitchFamily="34" charset="0"/>
                        </a:rPr>
                        <a:t>омаловажавање</a:t>
                      </a:r>
                    </a:p>
                    <a:p>
                      <a:r>
                        <a:rPr lang="sr-Cyrl-RS" sz="1800" dirty="0" smtClean="0">
                          <a:latin typeface="Arial Narrow" panose="020B0606020202030204" pitchFamily="34" charset="0"/>
                        </a:rPr>
                        <a:t>вређање</a:t>
                      </a:r>
                    </a:p>
                    <a:p>
                      <a:r>
                        <a:rPr lang="sr-Cyrl-RS" sz="1800" dirty="0" smtClean="0">
                          <a:latin typeface="Arial Narrow" panose="020B0606020202030204" pitchFamily="34" charset="0"/>
                        </a:rPr>
                        <a:t>оговарање</a:t>
                      </a:r>
                    </a:p>
                    <a:p>
                      <a:r>
                        <a:rPr lang="sr-Cyrl-RS" sz="1800" dirty="0" smtClean="0">
                          <a:latin typeface="Arial Narrow" panose="020B0606020202030204" pitchFamily="34" charset="0"/>
                        </a:rPr>
                        <a:t>ругање</a:t>
                      </a:r>
                    </a:p>
                    <a:p>
                      <a:r>
                        <a:rPr lang="sr-Cyrl-RS" sz="1800" dirty="0" smtClean="0">
                          <a:latin typeface="Arial Narrow" panose="020B0606020202030204" pitchFamily="34" charset="0"/>
                        </a:rPr>
                        <a:t>псовање </a:t>
                      </a:r>
                    </a:p>
                    <a:p>
                      <a:r>
                        <a:rPr lang="sr-Cyrl-RS" sz="1800" dirty="0" smtClean="0">
                          <a:latin typeface="Arial Narrow" panose="020B0606020202030204" pitchFamily="34" charset="0"/>
                        </a:rPr>
                        <a:t>етикетирање</a:t>
                      </a:r>
                    </a:p>
                    <a:p>
                      <a:r>
                        <a:rPr lang="sr-Cyrl-RS" sz="1800" dirty="0" smtClean="0">
                          <a:latin typeface="Arial Narrow" panose="020B0606020202030204" pitchFamily="34" charset="0"/>
                        </a:rPr>
                        <a:t>уцењивање</a:t>
                      </a:r>
                    </a:p>
                    <a:p>
                      <a:r>
                        <a:rPr lang="sr-Cyrl-RS" sz="1800" dirty="0" smtClean="0">
                          <a:latin typeface="Arial Narrow" panose="020B0606020202030204" pitchFamily="34" charset="0"/>
                        </a:rPr>
                        <a:t>рекетирање</a:t>
                      </a:r>
                    </a:p>
                    <a:p>
                      <a:r>
                        <a:rPr lang="sr-Cyrl-RS" sz="1800" dirty="0" smtClean="0">
                          <a:latin typeface="Arial Narrow" panose="020B0606020202030204" pitchFamily="34" charset="0"/>
                        </a:rPr>
                        <a:t>застрашивање</a:t>
                      </a:r>
                    </a:p>
                    <a:p>
                      <a:r>
                        <a:rPr lang="sr-Cyrl-RS" sz="1800" dirty="0" smtClean="0">
                          <a:latin typeface="Arial Narrow" panose="020B0606020202030204" pitchFamily="34" charset="0"/>
                        </a:rPr>
                        <a:t>претње...</a:t>
                      </a:r>
                      <a:endParaRPr lang="en-US" sz="1800" dirty="0"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RS" dirty="0" smtClean="0">
                          <a:latin typeface="Arial Narrow" panose="020B0606020202030204" pitchFamily="34" charset="0"/>
                        </a:rPr>
                        <a:t>неприхватање</a:t>
                      </a:r>
                    </a:p>
                    <a:p>
                      <a:r>
                        <a:rPr lang="sr-Cyrl-RS" dirty="0" smtClean="0">
                          <a:latin typeface="Arial Narrow" panose="020B0606020202030204" pitchFamily="34" charset="0"/>
                        </a:rPr>
                        <a:t>игнорисање</a:t>
                      </a:r>
                    </a:p>
                    <a:p>
                      <a:r>
                        <a:rPr lang="sr-Cyrl-RS" dirty="0" smtClean="0">
                          <a:latin typeface="Arial Narrow" panose="020B0606020202030204" pitchFamily="34" charset="0"/>
                        </a:rPr>
                        <a:t>искључивање из групе</a:t>
                      </a:r>
                    </a:p>
                    <a:p>
                      <a:r>
                        <a:rPr lang="sr-Cyrl-RS" baseline="0" dirty="0" smtClean="0">
                          <a:latin typeface="Arial Narrow" panose="020B0606020202030204" pitchFamily="34" charset="0"/>
                        </a:rPr>
                        <a:t>на основу социјалног статуса, националности или</a:t>
                      </a:r>
                    </a:p>
                    <a:p>
                      <a:r>
                        <a:rPr lang="sr-Cyrl-RS" baseline="0" dirty="0" smtClean="0">
                          <a:latin typeface="Arial Narrow" panose="020B0606020202030204" pitchFamily="34" charset="0"/>
                        </a:rPr>
                        <a:t>верске припадности</a:t>
                      </a:r>
                    </a:p>
                    <a:p>
                      <a:r>
                        <a:rPr lang="sr-Cyrl-RS" baseline="0" dirty="0" smtClean="0">
                          <a:latin typeface="Arial Narrow" panose="020B0606020202030204" pitchFamily="34" charset="0"/>
                        </a:rPr>
                        <a:t>терор групе над појединцем/групом</a:t>
                      </a:r>
                    </a:p>
                    <a:p>
                      <a:r>
                        <a:rPr lang="sr-Cyrl-RS" baseline="0" dirty="0" smtClean="0">
                          <a:latin typeface="Arial Narrow" panose="020B0606020202030204" pitchFamily="34" charset="0"/>
                        </a:rPr>
                        <a:t>национализам</a:t>
                      </a:r>
                    </a:p>
                    <a:p>
                      <a:r>
                        <a:rPr lang="sr-Cyrl-RS" dirty="0" smtClean="0">
                          <a:latin typeface="Arial Narrow" panose="020B0606020202030204" pitchFamily="34" charset="0"/>
                        </a:rPr>
                        <a:t>расизам...</a:t>
                      </a:r>
                      <a:endParaRPr lang="en-US" dirty="0"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Cyrl-RS" dirty="0" smtClean="0">
                          <a:latin typeface="Arial Narrow" panose="020B0606020202030204" pitchFamily="34" charset="0"/>
                        </a:rPr>
                        <a:t>добацивање</a:t>
                      </a:r>
                    </a:p>
                    <a:p>
                      <a:r>
                        <a:rPr lang="sr-Cyrl-RS" dirty="0" smtClean="0">
                          <a:latin typeface="Arial Narrow" panose="020B0606020202030204" pitchFamily="34" charset="0"/>
                        </a:rPr>
                        <a:t>псовање</a:t>
                      </a:r>
                    </a:p>
                    <a:p>
                      <a:r>
                        <a:rPr lang="sr-Cyrl-RS" dirty="0" smtClean="0">
                          <a:latin typeface="Arial Narrow" panose="020B0606020202030204" pitchFamily="34" charset="0"/>
                        </a:rPr>
                        <a:t>ширење</a:t>
                      </a:r>
                      <a:r>
                        <a:rPr lang="sr-Cyrl-RS" baseline="0" dirty="0" smtClean="0">
                          <a:latin typeface="Arial Narrow" panose="020B0606020202030204" pitchFamily="34" charset="0"/>
                        </a:rPr>
                        <a:t> прича</a:t>
                      </a:r>
                      <a:endParaRPr lang="sr-Cyrl-RS" dirty="0" smtClean="0">
                        <a:latin typeface="Arial Narrow" panose="020B0606020202030204" pitchFamily="34" charset="0"/>
                      </a:endParaRPr>
                    </a:p>
                    <a:p>
                      <a:r>
                        <a:rPr lang="sr-Cyrl-RS" dirty="0" smtClean="0">
                          <a:latin typeface="Arial Narrow" panose="020B0606020202030204" pitchFamily="34" charset="0"/>
                        </a:rPr>
                        <a:t>ласцивни коментари</a:t>
                      </a:r>
                    </a:p>
                    <a:p>
                      <a:r>
                        <a:rPr lang="sr-Cyrl-RS" dirty="0" smtClean="0">
                          <a:latin typeface="Arial Narrow" panose="020B0606020202030204" pitchFamily="34" charset="0"/>
                        </a:rPr>
                        <a:t>етикетирање</a:t>
                      </a:r>
                    </a:p>
                    <a:p>
                      <a:r>
                        <a:rPr lang="sr-Cyrl-RS" dirty="0" smtClean="0">
                          <a:latin typeface="Arial Narrow" panose="020B0606020202030204" pitchFamily="34" charset="0"/>
                        </a:rPr>
                        <a:t>сексуално</a:t>
                      </a:r>
                      <a:r>
                        <a:rPr lang="sr-Cyrl-RS" baseline="0" dirty="0" smtClean="0">
                          <a:latin typeface="Arial Narrow" panose="020B0606020202030204" pitchFamily="34" charset="0"/>
                        </a:rPr>
                        <a:t> додиривање</a:t>
                      </a:r>
                    </a:p>
                    <a:p>
                      <a:r>
                        <a:rPr lang="sr-Cyrl-RS" baseline="0" dirty="0" smtClean="0">
                          <a:latin typeface="Arial Narrow" panose="020B0606020202030204" pitchFamily="34" charset="0"/>
                        </a:rPr>
                        <a:t>гестикулација</a:t>
                      </a:r>
                    </a:p>
                    <a:p>
                      <a:r>
                        <a:rPr lang="sr-Cyrl-RS" baseline="0" dirty="0" smtClean="0">
                          <a:latin typeface="Arial Narrow" panose="020B0606020202030204" pitchFamily="34" charset="0"/>
                        </a:rPr>
                        <a:t>свлачење</a:t>
                      </a:r>
                    </a:p>
                    <a:p>
                      <a:r>
                        <a:rPr lang="sr-Cyrl-RS" baseline="0" dirty="0" smtClean="0">
                          <a:latin typeface="Arial Narrow" panose="020B0606020202030204" pitchFamily="34" charset="0"/>
                        </a:rPr>
                        <a:t>навођење, изнуђивање или принуда на сексуални чин...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r-Cyrl-RS" dirty="0" smtClean="0">
                          <a:latin typeface="Arial Narrow" panose="020B0606020202030204" pitchFamily="34" charset="0"/>
                        </a:rPr>
                        <a:t>узнемиравајући</a:t>
                      </a:r>
                      <a:r>
                        <a:rPr lang="sr-Cyrl-RS" baseline="0" dirty="0" smtClean="0">
                          <a:latin typeface="Arial Narrow" panose="020B0606020202030204" pitchFamily="34" charset="0"/>
                        </a:rPr>
                        <a:t> позиви</a:t>
                      </a:r>
                    </a:p>
                    <a:p>
                      <a:r>
                        <a:rPr lang="sr-Cyrl-RS" baseline="0" dirty="0" smtClean="0">
                          <a:latin typeface="Arial Narrow" panose="020B0606020202030204" pitchFamily="34" charset="0"/>
                        </a:rPr>
                        <a:t>или поруке послате СМС-ом, ММС-ом, путем веб-сајта...</a:t>
                      </a:r>
                    </a:p>
                    <a:p>
                      <a:r>
                        <a:rPr lang="sr-Cyrl-RS" baseline="0" dirty="0" smtClean="0">
                          <a:latin typeface="Arial Narrow" panose="020B0606020202030204" pitchFamily="34" charset="0"/>
                        </a:rPr>
                        <a:t>клипови, блогови</a:t>
                      </a:r>
                    </a:p>
                    <a:p>
                      <a:r>
                        <a:rPr lang="sr-Cyrl-RS" baseline="0" dirty="0" smtClean="0">
                          <a:latin typeface="Arial Narrow" panose="020B0606020202030204" pitchFamily="34" charset="0"/>
                        </a:rPr>
                        <a:t>снимање камером појединаца против њихове воље</a:t>
                      </a:r>
                    </a:p>
                    <a:p>
                      <a:r>
                        <a:rPr lang="sr-Cyrl-RS" baseline="0" dirty="0" smtClean="0">
                          <a:latin typeface="Arial Narrow" panose="020B0606020202030204" pitchFamily="34" charset="0"/>
                        </a:rPr>
                        <a:t>снимање насилсних сцена, дистрибуција</a:t>
                      </a:r>
                    </a:p>
                    <a:p>
                      <a:r>
                        <a:rPr lang="sr-Cyrl-RS" baseline="0" dirty="0" smtClean="0">
                          <a:latin typeface="Arial Narrow" panose="020B0606020202030204" pitchFamily="34" charset="0"/>
                        </a:rPr>
                        <a:t>снимака и слика...</a:t>
                      </a:r>
                      <a:endParaRPr lang="sr-Cyrl-RS" baseline="0" dirty="0">
                        <a:latin typeface="Arial Narrow" panose="020B060602020203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89862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2741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207" y="448056"/>
            <a:ext cx="11093038" cy="640080"/>
          </a:xfrm>
        </p:spPr>
        <p:txBody>
          <a:bodyPr/>
          <a:lstStyle/>
          <a:p>
            <a:pPr algn="ctr"/>
            <a:r>
              <a:rPr lang="sr-Cyrl-RS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Свако се може наћи у ситуацији да трпи насиље – РЕЦИ „НЕ“  НАСИЉУ!</a:t>
            </a:r>
            <a:endParaRPr lang="en-US" dirty="0">
              <a:solidFill>
                <a:srgbClr val="C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39495" y="1435608"/>
            <a:ext cx="7185138" cy="462399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sr-Cyrl-RS" sz="20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Најчешће непријатности које ученици доживљавају у свом окружењу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sr-Cyrl-RS" sz="20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(према истраживању Центра за права детета):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sr-Cyrl-RS" sz="2000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sr-Cyrl-RS" sz="20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увреде од стране вршњака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sr-Cyrl-RS" sz="20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намерно оштећење имовине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sr-Cyrl-RS" sz="2000" dirty="0">
                <a:solidFill>
                  <a:schemeClr val="tx1"/>
                </a:solidFill>
                <a:latin typeface="Arial Narrow" panose="020B0606020202030204" pitchFamily="34" charset="0"/>
              </a:rPr>
              <a:t>у</a:t>
            </a:r>
            <a:r>
              <a:rPr lang="sr-Cyrl-RS" sz="20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знемиравање телефоном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sr-Cyrl-RS" sz="20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понижавање због својих уверења, склоности, физичког изгледа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sr-Cyrl-RS" sz="2000" dirty="0">
                <a:solidFill>
                  <a:schemeClr val="tx1"/>
                </a:solidFill>
                <a:latin typeface="Arial Narrow" panose="020B0606020202030204" pitchFamily="34" charset="0"/>
              </a:rPr>
              <a:t>б</a:t>
            </a:r>
            <a:r>
              <a:rPr lang="sr-Cyrl-RS" sz="20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атине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sr-Cyrl-RS" sz="20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узнемиравање преко интернета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sr-Cyrl-RS" sz="20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отимање новца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sr-Cyrl-RS" sz="2000" dirty="0" smtClean="0">
              <a:latin typeface="Arial Narrow" panose="020B0606020202030204" pitchFamily="34" charset="0"/>
            </a:endParaRPr>
          </a:p>
          <a:p>
            <a:r>
              <a:rPr lang="sr-Cyrl-RS" sz="2000" dirty="0">
                <a:solidFill>
                  <a:schemeClr val="tx1"/>
                </a:solidFill>
                <a:latin typeface="Arial Narrow" panose="020B0606020202030204" pitchFamily="34" charset="0"/>
              </a:rPr>
              <a:t>Н</a:t>
            </a:r>
            <a:r>
              <a:rPr lang="sr-Cyrl-RS" sz="20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асиље изазива озбиљне последице по здравље и личност особе.</a:t>
            </a:r>
          </a:p>
          <a:p>
            <a:pPr algn="ctr"/>
            <a:r>
              <a:rPr lang="sr-Cyrl-RS" sz="20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НЕМА ИЗГОВОРА ЗА НАСИЉЕ – ДА БИСМО БИЛИ ЗДРАВО ДРУШТВО, СВАКИ ОБЛИК НАСИЉА СЕ МОРА ОСУДИТИ И СПРЕЧИТИ</a:t>
            </a:r>
          </a:p>
          <a:p>
            <a:endParaRPr lang="sr-Cyrl-RS" sz="2000" dirty="0" smtClean="0">
              <a:latin typeface="Arial Narrow" panose="020B0606020202030204" pitchFamily="34" charset="0"/>
            </a:endParaRPr>
          </a:p>
          <a:p>
            <a:endParaRPr lang="sr-Cyrl-RS" sz="2000" dirty="0" smtClean="0">
              <a:latin typeface="Arial Narrow" panose="020B0606020202030204" pitchFamily="34" charset="0"/>
            </a:endParaRPr>
          </a:p>
          <a:p>
            <a:endParaRPr lang="en-US" sz="2000" dirty="0">
              <a:latin typeface="Arial Narrow" panose="020B0606020202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9649" y="1911823"/>
            <a:ext cx="3192982" cy="3178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5293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207" y="448056"/>
            <a:ext cx="10983856" cy="640080"/>
          </a:xfrm>
        </p:spPr>
        <p:txBody>
          <a:bodyPr/>
          <a:lstStyle/>
          <a:p>
            <a:pPr algn="ctr"/>
            <a:r>
              <a:rPr lang="sr-Cyrl-RS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ДИСКРИМИНАЦИЈА – НЕ У НАШОЈ ШКОЛИ!</a:t>
            </a:r>
            <a:endParaRPr lang="en-US" dirty="0">
              <a:solidFill>
                <a:srgbClr val="C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621383" y="1435609"/>
            <a:ext cx="6611929" cy="1212057"/>
          </a:xfr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sr-Cyrl-RS" sz="18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Дискриминација лица или групе је свако непосредно или посредно, на отворен или прикривен начин, искључивање или ограничавање  права и слобода, неједнако поступање или пропуштање чињења, односно неправедно прављење разлика повлађивањем или давањем првенства.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sr-Cyrl-RS" sz="20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sr-Cyrl-RS" sz="2000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en-US" sz="2000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3856" y="1435608"/>
            <a:ext cx="3881208" cy="473318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621382" y="2811439"/>
            <a:ext cx="6611929" cy="123059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sr-Cyrl-RS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Дискриминација се забрањује по више основа: према раси, боји коже, полу, језику, религији, политичким или другим уверењима, националном, етничком или социјалном пореклу, имовинском стању, физичком или другом статусу ученика или његових родитеља, односно старатеља. </a:t>
            </a:r>
            <a:endParaRPr lang="en-US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621381" y="4370969"/>
            <a:ext cx="6611930" cy="1797819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СВИ СУ ЈЕДНАКИ И УЖИВАЈУ ЈЕДНАК ПОЛОЖАЈ, БЕЗ ОБЗИРА НА ЛИЧНА СВОЈСТВА.</a:t>
            </a:r>
          </a:p>
          <a:p>
            <a:pPr algn="ctr"/>
            <a:r>
              <a:rPr lang="sr-Cyrl-RS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СВАКО ЈЕ ДУЖАН ДА ПОШТУЈЕ НАЧЕЛО ЈЕДНАКОСТИ, ОДНОСНО ЗАБРАНУ ДИСКРИМИНАЦИЈЕ.</a:t>
            </a:r>
            <a:endParaRPr lang="en-US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95858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1207" y="448056"/>
            <a:ext cx="11106686" cy="640080"/>
          </a:xfrm>
        </p:spPr>
        <p:txBody>
          <a:bodyPr>
            <a:normAutofit/>
          </a:bodyPr>
          <a:lstStyle/>
          <a:p>
            <a:pPr algn="ctr"/>
            <a:r>
              <a:rPr lang="sr-Cyrl-RS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БУДИМО ЗДРАВО ДРУШТВО У КОМЕ СУ СВИ ЈЕДНАКИ</a:t>
            </a:r>
            <a:endParaRPr lang="en-US" dirty="0">
              <a:solidFill>
                <a:srgbClr val="C0000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539495" y="1435607"/>
            <a:ext cx="6134260" cy="4883306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sr-Cyrl-RS" sz="2000" dirty="0">
                <a:solidFill>
                  <a:srgbClr val="C00000"/>
                </a:solidFill>
                <a:latin typeface="Arial Narrow" panose="020B0606020202030204" pitchFamily="34" charset="0"/>
              </a:rPr>
              <a:t>Школа има нулту толеранцију на насиље и дискриминацију.</a:t>
            </a:r>
            <a:endParaRPr lang="en-US" sz="2000" dirty="0">
              <a:solidFill>
                <a:srgbClr val="C00000"/>
              </a:solidFill>
              <a:latin typeface="Arial Narrow" panose="020B060602020203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sr-Cyrl-RS" sz="2000" dirty="0">
              <a:latin typeface="Arial Narrow" panose="020B060602020203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sr-Cyrl-RS" sz="2000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Школа је место где се образујемо, али и васпитавамо и учимо моралним и друштвеним вредностима да бисмо били добри и одговорни људи, према себи и другима.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sr-Cyrl-RS" sz="2000" dirty="0">
              <a:solidFill>
                <a:srgbClr val="C00000"/>
              </a:solidFill>
              <a:latin typeface="Arial Narrow" panose="020B060602020203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sr-Cyrl-RS" sz="2000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У школи сви имамо једнака права и треба да се односимо једни према другима са уважавањем и поштовањем.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sr-Cyrl-RS" sz="2000" dirty="0" smtClean="0">
              <a:solidFill>
                <a:srgbClr val="002060"/>
              </a:solidFill>
              <a:latin typeface="Arial Narrow" panose="020B0606020202030204" pitchFamily="34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sr-Cyrl-RS" sz="2000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Ученици и наставници у школи су сарадници, који остварују заједнички задатак: да позитивним примером, понашањем и ставовима стварају здраво и безбедно окружење у коме ће сваки ученик моћи да оствари своје право на образовање и правилно формирање личности.  </a:t>
            </a:r>
            <a:endParaRPr lang="sr-Cyrl-RS" sz="2000" dirty="0">
              <a:solidFill>
                <a:srgbClr val="002060"/>
              </a:solidFill>
              <a:latin typeface="Arial Narrow" panose="020B0606020202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sr-Cyrl-RS" sz="2000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sr-Cyrl-RS" sz="2000" b="1" dirty="0" smtClean="0">
              <a:solidFill>
                <a:srgbClr val="C00000"/>
              </a:solidFill>
              <a:latin typeface="Arial Narrow" panose="020B0606020202030204" pitchFamily="34" charset="0"/>
            </a:endParaRP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sr-Cyrl-RS" sz="2000" b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БУДИ ДРУГ – ПРУЖИ РУКУ!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sr-Cyrl-RS" sz="2000" dirty="0">
              <a:latin typeface="Arial Narrow" panose="020B0606020202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sr-Cyrl-RS" sz="2000" dirty="0" smtClean="0">
              <a:latin typeface="Arial Narrow" panose="020B0606020202030204" pitchFamily="34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sr-Cyrl-RS" sz="2000" dirty="0" smtClean="0">
              <a:latin typeface="Arial Narrow" panose="020B060602020203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74758" y="1435608"/>
            <a:ext cx="3611610" cy="240336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9165" y="3927444"/>
            <a:ext cx="3587203" cy="2391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8085056"/>
      </p:ext>
    </p:extLst>
  </p:cSld>
  <p:clrMapOvr>
    <a:masterClrMapping/>
  </p:clrMapOvr>
</p:sld>
</file>

<file path=ppt/theme/theme1.xml><?xml version="1.0" encoding="utf-8"?>
<a:theme xmlns:a="http://schemas.openxmlformats.org/drawingml/2006/main" name="WelcomeDo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Segoe UI">
      <a:majorFont>
        <a:latin typeface="Segoe UI Ligh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10001108_Welcome to Powerpoint 2016_CLR_v2" id="{CAB9082A-965C-42BE-8170-C940D3319B60}" vid="{82B84162-888A-4FD2-BEC9-B29B6DB2C73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8a52e8c320b9a064ae3583ae3861c9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8020cb39231a0945110f9cd888b521a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D7FC771-7DFE-49DA-B577-71181BFBCB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50072C5-DDE0-4258-BA7A-4D4B80DFA632}">
  <ds:schemaRefs>
    <ds:schemaRef ds:uri="http://purl.org/dc/terms/"/>
    <ds:schemaRef ds:uri="16c05727-aa75-4e4a-9b5f-8a80a1165891"/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purl.org/dc/elements/1.1/"/>
    <ds:schemaRef ds:uri="http://www.w3.org/XML/1998/namespace"/>
    <ds:schemaRef ds:uri="http://schemas.microsoft.com/office/2006/metadata/properties"/>
    <ds:schemaRef ds:uri="http://schemas.openxmlformats.org/package/2006/metadata/core-propertie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7EE8C63A-4744-4DE4-BB49-0FF0B5375C6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Welcome to PowerPoint</Template>
  <TotalTime>0</TotalTime>
  <Words>494</Words>
  <Application>Microsoft Office PowerPoint</Application>
  <PresentationFormat>Widescreen</PresentationFormat>
  <Paragraphs>94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Arial Narrow</vt:lpstr>
      <vt:lpstr>Calibri</vt:lpstr>
      <vt:lpstr>Segoe UI</vt:lpstr>
      <vt:lpstr>Segoe UI Light</vt:lpstr>
      <vt:lpstr>WelcomeDoc</vt:lpstr>
      <vt:lpstr>Превенција насиља и дискриминације</vt:lpstr>
      <vt:lpstr>ПОЈАМ И ВРСТЕ НАСИЉА</vt:lpstr>
      <vt:lpstr>Свако се може наћи у ситуацији да трпи насиље – РЕЦИ „НЕ“  НАСИЉУ!</vt:lpstr>
      <vt:lpstr>ДИСКРИМИНАЦИЈА – НЕ У НАШОЈ ШКОЛИ!</vt:lpstr>
      <vt:lpstr>БУДИМО ЗДРАВО ДРУШТВО У КОМЕ СУ СВИ ЈЕДНАКИ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2022-12-03T17:08:20Z</dcterms:created>
  <dcterms:modified xsi:type="dcterms:W3CDTF">2025-05-26T06:47:57Z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